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8"/>
  </p:notesMasterIdLst>
  <p:sldIdLst>
    <p:sldId id="256" r:id="rId5"/>
    <p:sldId id="259" r:id="rId6"/>
    <p:sldId id="257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266" r:id="rId15"/>
    <p:sldId id="265" r:id="rId16"/>
    <p:sldId id="342" r:id="rId17"/>
  </p:sldIdLst>
  <p:sldSz cx="10160000" cy="7620000"/>
  <p:notesSz cx="10160000" cy="7620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86D0C0-3918-42A5-B511-A0C755410F79}" v="1" dt="2020-10-29T16:13:42.87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572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ikene, Urte" userId="02d3484a-0c52-4a47-a930-c401858d91c0" providerId="ADAL" clId="{2D86D0C0-3918-42A5-B511-A0C755410F79}"/>
    <pc:docChg chg="custSel modSld">
      <pc:chgData name="Macikene, Urte" userId="02d3484a-0c52-4a47-a930-c401858d91c0" providerId="ADAL" clId="{2D86D0C0-3918-42A5-B511-A0C755410F79}" dt="2020-10-29T16:13:42.870" v="0" actId="478"/>
      <pc:docMkLst>
        <pc:docMk/>
      </pc:docMkLst>
      <pc:sldChg chg="delSp">
        <pc:chgData name="Macikene, Urte" userId="02d3484a-0c52-4a47-a930-c401858d91c0" providerId="ADAL" clId="{2D86D0C0-3918-42A5-B511-A0C755410F79}" dt="2020-10-29T16:13:42.870" v="0" actId="478"/>
        <pc:sldMkLst>
          <pc:docMk/>
          <pc:sldMk cId="4119544778" sldId="270"/>
        </pc:sldMkLst>
        <pc:spChg chg="del">
          <ac:chgData name="Macikene, Urte" userId="02d3484a-0c52-4a47-a930-c401858d91c0" providerId="ADAL" clId="{2D86D0C0-3918-42A5-B511-A0C755410F79}" dt="2020-10-29T16:13:42.870" v="0" actId="478"/>
          <ac:spMkLst>
            <pc:docMk/>
            <pc:sldMk cId="4119544778" sldId="270"/>
            <ac:spMk id="32" creationId="{6FA3D5B3-C84E-5D43-871C-F3A7E8B3D01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02138" cy="382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54688" y="0"/>
            <a:ext cx="4403725" cy="382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87724-7959-0D4E-9500-22174858FD8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65500" y="95250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16000" y="3667125"/>
            <a:ext cx="8128000" cy="3000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237413"/>
            <a:ext cx="4402138" cy="382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54688" y="7237413"/>
            <a:ext cx="4403725" cy="382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F1B7D-5ABE-414D-96B0-E232495E4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27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F1B7D-5ABE-414D-96B0-E232495E4F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16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F1B7D-5ABE-414D-96B0-E232495E4F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56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F1B7D-5ABE-414D-96B0-E232495E4F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93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F1B7D-5ABE-414D-96B0-E232495E4F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22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F1B7D-5ABE-414D-96B0-E232495E4F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14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16347" y="2413807"/>
            <a:ext cx="4140834" cy="684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4267200"/>
            <a:ext cx="7112000" cy="190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80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324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3725" y="354831"/>
            <a:ext cx="8972550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8015" y="1299121"/>
            <a:ext cx="8903969" cy="497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4400" y="7086600"/>
            <a:ext cx="3251200" cy="38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0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52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hyperlink" Target="https://www.yolweb.info/find-hel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www.youtube.com/watch?v=hmzgN4XrBKo&amp;feature=youtu.be" TargetMode="Externa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s://www.yolweb.info/find-hel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7">
            <a:extLst>
              <a:ext uri="{FF2B5EF4-FFF2-40B4-BE49-F238E27FC236}">
                <a16:creationId xmlns="" xmlns:a16="http://schemas.microsoft.com/office/drawing/2014/main" id="{55C2A528-85CD-A44E-9ED0-55297E0F2522}"/>
              </a:ext>
            </a:extLst>
          </p:cNvPr>
          <p:cNvSpPr/>
          <p:nvPr/>
        </p:nvSpPr>
        <p:spPr>
          <a:xfrm>
            <a:off x="413804" y="1371600"/>
            <a:ext cx="9499600" cy="4622800"/>
          </a:xfrm>
          <a:custGeom>
            <a:avLst/>
            <a:gdLst/>
            <a:ahLst/>
            <a:cxnLst/>
            <a:rect l="l" t="t" r="r" b="b"/>
            <a:pathLst>
              <a:path w="4622800" h="5105400">
                <a:moveTo>
                  <a:pt x="4622800" y="0"/>
                </a:moveTo>
                <a:lnTo>
                  <a:pt x="0" y="0"/>
                </a:lnTo>
                <a:lnTo>
                  <a:pt x="0" y="5105400"/>
                </a:lnTo>
                <a:lnTo>
                  <a:pt x="4622800" y="5105400"/>
                </a:lnTo>
                <a:lnTo>
                  <a:pt x="4622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8">
            <a:extLst>
              <a:ext uri="{FF2B5EF4-FFF2-40B4-BE49-F238E27FC236}">
                <a16:creationId xmlns="" xmlns:a16="http://schemas.microsoft.com/office/drawing/2014/main" id="{64C5B56B-1354-3942-8975-E7BF7FAE8B03}"/>
              </a:ext>
            </a:extLst>
          </p:cNvPr>
          <p:cNvSpPr txBox="1"/>
          <p:nvPr/>
        </p:nvSpPr>
        <p:spPr>
          <a:xfrm>
            <a:off x="956411" y="1905000"/>
            <a:ext cx="8414385" cy="43216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4F6B"/>
                </a:solidFill>
                <a:latin typeface="Trebuchet MS" panose="020B0603020202020204" pitchFamily="34" charset="0"/>
              </a:rPr>
              <a:t>Tailoring services and support provided, dependent upon individual’s needs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4F6B"/>
              </a:solidFill>
              <a:latin typeface="Trebuchet MS" panose="020B0603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4F6B"/>
                </a:solidFill>
                <a:latin typeface="Trebuchet MS" panose="020B0603020202020204" pitchFamily="34" charset="0"/>
              </a:rPr>
              <a:t>Virtual vs face-to-face support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4F6B"/>
              </a:solidFill>
              <a:latin typeface="Trebuchet MS" panose="020B0603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4F6B"/>
                </a:solidFill>
                <a:latin typeface="Trebuchet MS" panose="020B0603020202020204" pitchFamily="34" charset="0"/>
              </a:rPr>
              <a:t>Improving young people’s wellbeing through the whole school approach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4F6B"/>
              </a:solidFill>
              <a:latin typeface="Trebuchet MS" panose="020B0603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4F6B"/>
                </a:solidFill>
                <a:latin typeface="Trebuchet MS" panose="020B0603020202020204" pitchFamily="34" charset="0"/>
              </a:rPr>
              <a:t>Increasing GP capacity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4F6B"/>
              </a:solidFill>
              <a:latin typeface="Trebuchet MS" panose="020B0603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4F6B"/>
                </a:solidFill>
                <a:latin typeface="Trebuchet MS" panose="020B0603020202020204" pitchFamily="34" charset="0"/>
              </a:rPr>
              <a:t>Cross Service Collaboration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4F6B"/>
              </a:solidFill>
              <a:latin typeface="Trebuchet MS" panose="020B0603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4F6B"/>
                </a:solidFill>
                <a:latin typeface="Trebuchet MS" panose="020B0603020202020204" pitchFamily="34" charset="0"/>
              </a:rPr>
              <a:t>Improving information </a:t>
            </a:r>
            <a:r>
              <a:rPr lang="en-GB" sz="2000" dirty="0" smtClean="0">
                <a:solidFill>
                  <a:srgbClr val="004F6B"/>
                </a:solidFill>
                <a:latin typeface="Trebuchet MS" panose="020B0603020202020204" pitchFamily="34" charset="0"/>
              </a:rPr>
              <a:t>Provision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4F6B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="" xmlns:a16="http://schemas.microsoft.com/office/drawing/2014/main" id="{0DD92A6A-13DB-3247-99F3-73C0C3780082}"/>
              </a:ext>
            </a:extLst>
          </p:cNvPr>
          <p:cNvSpPr>
            <a:spLocks noGrp="1"/>
          </p:cNvSpPr>
          <p:nvPr/>
        </p:nvSpPr>
        <p:spPr>
          <a:xfrm>
            <a:off x="413804" y="424929"/>
            <a:ext cx="8933396" cy="737245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1" kern="1200">
                <a:solidFill>
                  <a:schemeClr val="bg1"/>
                </a:solidFill>
                <a:highlight>
                  <a:srgbClr val="84BD00"/>
                </a:highlight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rgbClr val="E73E97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rgbClr val="E73E97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4F6B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04F6B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Key Learning </a:t>
            </a:r>
          </a:p>
        </p:txBody>
      </p:sp>
    </p:spTree>
    <p:extLst>
      <p:ext uri="{BB962C8B-B14F-4D97-AF65-F5344CB8AC3E}">
        <p14:creationId xmlns:p14="http://schemas.microsoft.com/office/powerpoint/2010/main" val="4093634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1">
            <a:extLst>
              <a:ext uri="{FF2B5EF4-FFF2-40B4-BE49-F238E27FC236}">
                <a16:creationId xmlns="" xmlns:a16="http://schemas.microsoft.com/office/drawing/2014/main" id="{EDBBD2DE-C4AC-1C4F-800A-8AF300DA8587}"/>
              </a:ext>
            </a:extLst>
          </p:cNvPr>
          <p:cNvSpPr>
            <a:spLocks noGrp="1"/>
          </p:cNvSpPr>
          <p:nvPr/>
        </p:nvSpPr>
        <p:spPr>
          <a:xfrm>
            <a:off x="413804" y="424929"/>
            <a:ext cx="8933396" cy="737245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1" kern="1200">
                <a:solidFill>
                  <a:schemeClr val="bg1"/>
                </a:solidFill>
                <a:highlight>
                  <a:srgbClr val="84BD00"/>
                </a:highlight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rgbClr val="E73E97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rgbClr val="E73E97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4F6B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04F6B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Reflecting on our work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ECBA33F5-B149-4864-96C8-5145D0B53D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848362"/>
              </p:ext>
            </p:extLst>
          </p:nvPr>
        </p:nvGraphicFramePr>
        <p:xfrm>
          <a:off x="376584" y="1208242"/>
          <a:ext cx="9339730" cy="4728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698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698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10160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Trebuchet MS" panose="020B0603020202020204" pitchFamily="34" charset="0"/>
                        </a:rPr>
                        <a:t>Successes</a:t>
                      </a:r>
                    </a:p>
                  </a:txBody>
                  <a:tcPr>
                    <a:solidFill>
                      <a:srgbClr val="F739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Trebuchet MS" panose="020B0603020202020204" pitchFamily="34" charset="0"/>
                        </a:rPr>
                        <a:t>Challenges</a:t>
                      </a:r>
                    </a:p>
                  </a:txBody>
                  <a:tcPr>
                    <a:solidFill>
                      <a:srgbClr val="F739A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58985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Trebuchet MS" panose="020B0603020202020204" pitchFamily="34" charset="0"/>
                        </a:rPr>
                        <a:t>Meeting, speaking and collecting experiences</a:t>
                      </a:r>
                      <a:r>
                        <a:rPr lang="en-GB" baseline="0">
                          <a:latin typeface="Trebuchet MS" panose="020B0603020202020204" pitchFamily="34" charset="0"/>
                        </a:rPr>
                        <a:t> online is easy and practical</a:t>
                      </a:r>
                      <a:endParaRPr lang="en-GB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Trebuchet MS" panose="020B0603020202020204" pitchFamily="34" charset="0"/>
                        </a:rPr>
                        <a:t>Online activities were exciting at first,</a:t>
                      </a:r>
                      <a:r>
                        <a:rPr lang="en-GB" baseline="0">
                          <a:latin typeface="Trebuchet MS" panose="020B0603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baseline="0">
                          <a:latin typeface="Trebuchet MS" panose="020B0603020202020204" pitchFamily="34" charset="0"/>
                        </a:rPr>
                        <a:t>then it became monotonous and less interesting (PS. no pizza!!)</a:t>
                      </a:r>
                      <a:endParaRPr lang="en-GB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34935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Trebuchet MS" panose="020B0603020202020204" pitchFamily="34" charset="0"/>
                        </a:rPr>
                        <a:t>Schools welcome material to support their work and their young 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Trebuchet MS" panose="020B0603020202020204" pitchFamily="34" charset="0"/>
                        </a:rPr>
                        <a:t>Recruitment &amp; engagement in schools, youth clubs etc. is not possible</a:t>
                      </a:r>
                      <a:r>
                        <a:rPr lang="en-GB" baseline="0">
                          <a:latin typeface="Trebuchet MS" panose="020B0603020202020204" pitchFamily="34" charset="0"/>
                        </a:rPr>
                        <a:t> or really difficult</a:t>
                      </a:r>
                      <a:endParaRPr lang="en-GB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0160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Trebuchet MS" panose="020B0603020202020204" pitchFamily="34" charset="0"/>
                        </a:rPr>
                        <a:t>Some young people</a:t>
                      </a:r>
                      <a:r>
                        <a:rPr lang="en-GB" baseline="0">
                          <a:latin typeface="Trebuchet MS" panose="020B0603020202020204" pitchFamily="34" charset="0"/>
                        </a:rPr>
                        <a:t> have more time to volunteer.. and looked for new opportunities</a:t>
                      </a:r>
                      <a:endParaRPr lang="en-GB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Trebuchet MS" panose="020B0603020202020204" pitchFamily="34" charset="0"/>
                        </a:rPr>
                        <a:t>Some</a:t>
                      </a:r>
                      <a:r>
                        <a:rPr lang="en-GB" baseline="0">
                          <a:latin typeface="Trebuchet MS" panose="020B0603020202020204" pitchFamily="34" charset="0"/>
                        </a:rPr>
                        <a:t> y</a:t>
                      </a:r>
                      <a:r>
                        <a:rPr lang="en-GB">
                          <a:latin typeface="Trebuchet MS" panose="020B0603020202020204" pitchFamily="34" charset="0"/>
                        </a:rPr>
                        <a:t>oung people have a lot</a:t>
                      </a:r>
                      <a:r>
                        <a:rPr lang="en-GB" baseline="0">
                          <a:latin typeface="Trebuchet MS" panose="020B0603020202020204" pitchFamily="34" charset="0"/>
                        </a:rPr>
                        <a:t> going on.. and disengage or are harder to reach</a:t>
                      </a:r>
                      <a:endParaRPr lang="en-GB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10160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Trebuchet MS" panose="020B0603020202020204" pitchFamily="34" charset="0"/>
                        </a:rPr>
                        <a:t>We have built a much</a:t>
                      </a:r>
                      <a:r>
                        <a:rPr lang="en-GB" baseline="0">
                          <a:latin typeface="Trebuchet MS" panose="020B0603020202020204" pitchFamily="34" charset="0"/>
                        </a:rPr>
                        <a:t> stronger social media presence</a:t>
                      </a:r>
                      <a:endParaRPr lang="en-GB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Trebuchet MS" panose="020B0603020202020204" pitchFamily="34" charset="0"/>
                        </a:rPr>
                        <a:t>We now need to maintain</a:t>
                      </a:r>
                      <a:r>
                        <a:rPr lang="en-GB" baseline="0">
                          <a:latin typeface="Trebuchet MS" panose="020B0603020202020204" pitchFamily="34" charset="0"/>
                        </a:rPr>
                        <a:t> the social media presence and adapt to constant changes</a:t>
                      </a:r>
                      <a:endParaRPr lang="en-GB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813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8">
            <a:extLst>
              <a:ext uri="{FF2B5EF4-FFF2-40B4-BE49-F238E27FC236}">
                <a16:creationId xmlns="" xmlns:a16="http://schemas.microsoft.com/office/drawing/2014/main" id="{64C5B56B-1354-3942-8975-E7BF7FAE8B03}"/>
              </a:ext>
            </a:extLst>
          </p:cNvPr>
          <p:cNvSpPr txBox="1"/>
          <p:nvPr/>
        </p:nvSpPr>
        <p:spPr>
          <a:xfrm>
            <a:off x="584200" y="1371600"/>
            <a:ext cx="8925581" cy="49372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4F6B"/>
                </a:solidFill>
                <a:latin typeface="Trebuchet MS" panose="020B0603020202020204" pitchFamily="34" charset="0"/>
              </a:rPr>
              <a:t>Empowering volunteers and valuing their amazing work is more important than ever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4F6B"/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4F6B"/>
                </a:solidFill>
                <a:latin typeface="Trebuchet MS" panose="020B0603020202020204" pitchFamily="34" charset="0"/>
              </a:rPr>
              <a:t>Creativity and lateral thinking are key!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4F6B"/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4F6B"/>
                </a:solidFill>
                <a:latin typeface="Trebuchet MS" panose="020B0603020202020204" pitchFamily="34" charset="0"/>
              </a:rPr>
              <a:t>Collaboration and (remote) networking are crucial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4F6B"/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4F6B"/>
                </a:solidFill>
                <a:latin typeface="Trebuchet MS" panose="020B0603020202020204" pitchFamily="34" charset="0"/>
              </a:rPr>
              <a:t>Being aware and updated on young people’s priorities is important</a:t>
            </a:r>
          </a:p>
          <a:p>
            <a:endParaRPr lang="en-GB" sz="2000" dirty="0">
              <a:solidFill>
                <a:srgbClr val="004F6B"/>
              </a:solidFill>
              <a:latin typeface="Trebuchet MS" panose="020B0603020202020204" pitchFamily="34" charset="0"/>
            </a:endParaRPr>
          </a:p>
          <a:p>
            <a:r>
              <a:rPr lang="en-GB" sz="2800" dirty="0">
                <a:solidFill>
                  <a:srgbClr val="004F6B"/>
                </a:solidFill>
                <a:latin typeface="Trebuchet MS" panose="020B0603020202020204" pitchFamily="34" charset="0"/>
              </a:rPr>
              <a:t>A PROPOSAL: connecting all local Healthwatch involved young people to meet regularly, share tips, tricks and information.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="" xmlns:a16="http://schemas.microsoft.com/office/drawing/2014/main" id="{0DD92A6A-13DB-3247-99F3-73C0C3780082}"/>
              </a:ext>
            </a:extLst>
          </p:cNvPr>
          <p:cNvSpPr>
            <a:spLocks noGrp="1"/>
          </p:cNvSpPr>
          <p:nvPr/>
        </p:nvSpPr>
        <p:spPr>
          <a:xfrm>
            <a:off x="576385" y="634355"/>
            <a:ext cx="8933396" cy="737245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1" kern="1200">
                <a:solidFill>
                  <a:schemeClr val="bg1"/>
                </a:solidFill>
                <a:highlight>
                  <a:srgbClr val="84BD00"/>
                </a:highlight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rgbClr val="E73E97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rgbClr val="E73E97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4F6B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04F6B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Looking to the future</a:t>
            </a:r>
          </a:p>
        </p:txBody>
      </p:sp>
    </p:spTree>
    <p:extLst>
      <p:ext uri="{BB962C8B-B14F-4D97-AF65-F5344CB8AC3E}">
        <p14:creationId xmlns:p14="http://schemas.microsoft.com/office/powerpoint/2010/main" val="3256817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1">
            <a:extLst>
              <a:ext uri="{FF2B5EF4-FFF2-40B4-BE49-F238E27FC236}">
                <a16:creationId xmlns="" xmlns:a16="http://schemas.microsoft.com/office/drawing/2014/main" id="{EDBBD2DE-C4AC-1C4F-800A-8AF300DA8587}"/>
              </a:ext>
            </a:extLst>
          </p:cNvPr>
          <p:cNvSpPr>
            <a:spLocks noGrp="1"/>
          </p:cNvSpPr>
          <p:nvPr/>
        </p:nvSpPr>
        <p:spPr>
          <a:xfrm>
            <a:off x="413804" y="424929"/>
            <a:ext cx="8933396" cy="737245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1" kern="1200">
                <a:solidFill>
                  <a:schemeClr val="bg1"/>
                </a:solidFill>
                <a:highlight>
                  <a:srgbClr val="84BD00"/>
                </a:highlight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rgbClr val="E73E97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rgbClr val="E73E97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4F6B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04F6B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/>
              <a:t>Thank you and 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563799F-1225-422B-9360-B4DC5E9DEE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360" y="1936451"/>
            <a:ext cx="4572000" cy="12180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2528B83-C9BD-4976-AB4C-FEE76308F083}"/>
              </a:ext>
            </a:extLst>
          </p:cNvPr>
          <p:cNvSpPr/>
          <p:nvPr/>
        </p:nvSpPr>
        <p:spPr>
          <a:xfrm>
            <a:off x="4058920" y="3154518"/>
            <a:ext cx="5080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4F6B"/>
                </a:solidFill>
                <a:latin typeface="Trebuchet MS" panose="020B0603020202020204" pitchFamily="34" charset="0"/>
              </a:rPr>
              <a:t>Follow us on </a:t>
            </a:r>
          </a:p>
          <a:p>
            <a:r>
              <a:rPr lang="en-GB" dirty="0">
                <a:solidFill>
                  <a:srgbClr val="004F6B"/>
                </a:solidFill>
                <a:latin typeface="Trebuchet MS" panose="020B0603020202020204" pitchFamily="34" charset="0"/>
              </a:rPr>
              <a:t>(@</a:t>
            </a:r>
            <a:r>
              <a:rPr lang="en-GB" dirty="0" err="1">
                <a:solidFill>
                  <a:srgbClr val="004F6B"/>
                </a:solidFill>
                <a:latin typeface="Trebuchet MS" panose="020B0603020202020204" pitchFamily="34" charset="0"/>
              </a:rPr>
              <a:t>Youth_OutLoud</a:t>
            </a:r>
            <a:r>
              <a:rPr lang="en-GB" dirty="0">
                <a:solidFill>
                  <a:srgbClr val="004F6B"/>
                </a:solidFill>
                <a:latin typeface="Trebuchet MS" panose="020B0603020202020204" pitchFamily="34" charset="0"/>
              </a:rPr>
              <a:t>)     </a:t>
            </a:r>
          </a:p>
          <a:p>
            <a:r>
              <a:rPr lang="en-GB" dirty="0">
                <a:solidFill>
                  <a:srgbClr val="004F6B"/>
                </a:solidFill>
                <a:latin typeface="Trebuchet MS" panose="020B0603020202020204" pitchFamily="34" charset="0"/>
              </a:rPr>
              <a:t>(@</a:t>
            </a:r>
            <a:r>
              <a:rPr lang="en-GB" dirty="0" err="1">
                <a:solidFill>
                  <a:srgbClr val="004F6B"/>
                </a:solidFill>
                <a:latin typeface="Trebuchet MS" panose="020B0603020202020204" pitchFamily="34" charset="0"/>
              </a:rPr>
              <a:t>youth_outloud</a:t>
            </a:r>
            <a:r>
              <a:rPr lang="en-GB" dirty="0">
                <a:solidFill>
                  <a:srgbClr val="004F6B"/>
                </a:solidFill>
                <a:latin typeface="Trebuchet MS" panose="020B0603020202020204" pitchFamily="34" charset="0"/>
              </a:rPr>
              <a:t> </a:t>
            </a:r>
            <a:r>
              <a:rPr lang="en-GB" dirty="0" smtClean="0">
                <a:solidFill>
                  <a:srgbClr val="004F6B"/>
                </a:solidFill>
                <a:latin typeface="Trebuchet MS" panose="020B0603020202020204" pitchFamily="34" charset="0"/>
              </a:rPr>
              <a:t>)</a:t>
            </a:r>
            <a:endParaRPr lang="en-GB" dirty="0">
              <a:solidFill>
                <a:srgbClr val="004F6B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CE844CF-CE2C-4DA2-9601-4651F61E9D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27" y="3519458"/>
            <a:ext cx="233093" cy="2330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1363575-DAC2-4F5C-83BB-263B562CB8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286" y="3825256"/>
            <a:ext cx="233094" cy="2330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60262" y="4165659"/>
            <a:ext cx="4201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4F6B"/>
                </a:solidFill>
                <a:latin typeface="Trebuchet MS" panose="020B0603020202020204" pitchFamily="34" charset="0"/>
              </a:rPr>
              <a:t>and visit our website </a:t>
            </a:r>
            <a:r>
              <a:rPr lang="en-GB" dirty="0">
                <a:solidFill>
                  <a:srgbClr val="004F6B"/>
                </a:solidFill>
                <a:latin typeface="Trebuchet MS" panose="020B0603020202020204" pitchFamily="34" charset="0"/>
                <a:hlinkClick r:id="rId7"/>
              </a:rPr>
              <a:t>www.yolweb.info</a:t>
            </a:r>
            <a:endParaRPr lang="en-GB" dirty="0">
              <a:solidFill>
                <a:srgbClr val="004F6B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60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/>
          <p:nvPr/>
        </p:nvSpPr>
        <p:spPr>
          <a:xfrm>
            <a:off x="1574800" y="2362200"/>
            <a:ext cx="7256425" cy="3299560"/>
          </a:xfrm>
          <a:custGeom>
            <a:avLst/>
            <a:gdLst/>
            <a:ahLst/>
            <a:cxnLst/>
            <a:rect l="l" t="t" r="r" b="b"/>
            <a:pathLst>
              <a:path w="6807200" h="1794510">
                <a:moveTo>
                  <a:pt x="6807200" y="0"/>
                </a:moveTo>
                <a:lnTo>
                  <a:pt x="0" y="0"/>
                </a:lnTo>
                <a:lnTo>
                  <a:pt x="0" y="1794116"/>
                </a:lnTo>
                <a:lnTo>
                  <a:pt x="6807200" y="1794116"/>
                </a:lnTo>
                <a:lnTo>
                  <a:pt x="6807200" y="0"/>
                </a:lnTo>
                <a:close/>
              </a:path>
            </a:pathLst>
          </a:custGeom>
          <a:solidFill>
            <a:srgbClr val="9AC4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1857444" y="2961640"/>
            <a:ext cx="4671060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200"/>
              <a:t>Engagement with young people and their mental health</a:t>
            </a:r>
            <a:br>
              <a:rPr lang="en-GB" sz="3200"/>
            </a:br>
            <a:r>
              <a:rPr lang="en-GB" sz="3200"/>
              <a:t>during the COVID-19 pandemic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/>
          <p:nvPr/>
        </p:nvSpPr>
        <p:spPr>
          <a:xfrm>
            <a:off x="2327427" y="2533561"/>
            <a:ext cx="5403850" cy="3018155"/>
          </a:xfrm>
          <a:custGeom>
            <a:avLst/>
            <a:gdLst/>
            <a:ahLst/>
            <a:cxnLst/>
            <a:rect l="l" t="t" r="r" b="b"/>
            <a:pathLst>
              <a:path w="5403850" h="3018154">
                <a:moveTo>
                  <a:pt x="5403557" y="0"/>
                </a:moveTo>
                <a:lnTo>
                  <a:pt x="0" y="0"/>
                </a:lnTo>
                <a:lnTo>
                  <a:pt x="0" y="3018053"/>
                </a:lnTo>
                <a:lnTo>
                  <a:pt x="5403557" y="3018053"/>
                </a:lnTo>
                <a:lnTo>
                  <a:pt x="5403557" y="0"/>
                </a:lnTo>
                <a:close/>
              </a:path>
            </a:pathLst>
          </a:custGeom>
          <a:solidFill>
            <a:srgbClr val="9AC4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516347" y="2599296"/>
            <a:ext cx="4639310" cy="1908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z="4100" b="1" spc="10">
                <a:solidFill>
                  <a:srgbClr val="FFFFFF"/>
                </a:solidFill>
                <a:latin typeface="Verdana"/>
                <a:cs typeface="Verdana"/>
              </a:rPr>
              <a:t>Healthwatch Richmond &amp; Kingston </a:t>
            </a:r>
            <a:endParaRPr lang="en-GB" sz="4100">
              <a:latin typeface="Verdana"/>
              <a:cs typeface="Verdan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457111" y="4126802"/>
            <a:ext cx="5403850" cy="13542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267200" algn="l"/>
              </a:tabLst>
            </a:pPr>
            <a:endParaRPr lang="en-GB" sz="2850" spc="-310">
              <a:solidFill>
                <a:srgbClr val="FFFFFF"/>
              </a:solidFill>
              <a:latin typeface="Trebuchet MS" panose="020B0603020202020204" pitchFamily="34" charset="0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267200" algn="l"/>
              </a:tabLst>
            </a:pPr>
            <a:r>
              <a:rPr lang="en-GB" sz="2850" spc="-310">
                <a:solidFill>
                  <a:srgbClr val="FFFFFF"/>
                </a:solidFill>
                <a:latin typeface="Trebuchet MS" panose="020B0603020202020204" pitchFamily="34" charset="0"/>
                <a:cs typeface="Verdana"/>
              </a:rPr>
              <a:t>Sara Rossi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267200" algn="l"/>
              </a:tabLst>
            </a:pPr>
            <a:r>
              <a:rPr lang="en-GB" sz="2850" spc="-310">
                <a:solidFill>
                  <a:srgbClr val="FFFFFF"/>
                </a:solidFill>
                <a:latin typeface="Trebuchet MS" panose="020B0603020202020204" pitchFamily="34" charset="0"/>
                <a:cs typeface="Verdana"/>
              </a:rPr>
              <a:t>Projects and Outreach Officer</a:t>
            </a:r>
            <a:endParaRPr lang="fr-FR" sz="2850">
              <a:latin typeface="Trebuchet MS" panose="020B0603020202020204" pitchFamily="34" charset="0"/>
              <a:cs typeface="Verdana"/>
            </a:endParaRPr>
          </a:p>
        </p:txBody>
      </p:sp>
      <p:pic>
        <p:nvPicPr>
          <p:cNvPr id="5" name="Picture 4" descr="G:\My Drive\Richmond Health Voices\Projects\FINISHED PROJECTS\Children &amp; Young People Project\Stakeholders meetings &amp; Workshop\Workshop  3.11.16\Young peoples MH Project HWR_\LOGOS\HWK logo.png">
            <a:extLst>
              <a:ext uri="{FF2B5EF4-FFF2-40B4-BE49-F238E27FC236}">
                <a16:creationId xmlns="" xmlns:a16="http://schemas.microsoft.com/office/drawing/2014/main" id="{19DC3C2D-E0BD-46D2-941D-B54DBEADC3D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277" y="5811888"/>
            <a:ext cx="1845465" cy="631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A4071D2-3036-4F30-9485-8D2C31D31DD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6632710"/>
            <a:ext cx="3024653" cy="1024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1">
            <a:extLst>
              <a:ext uri="{FF2B5EF4-FFF2-40B4-BE49-F238E27FC236}">
                <a16:creationId xmlns="" xmlns:a16="http://schemas.microsoft.com/office/drawing/2014/main" id="{EDBBD2DE-C4AC-1C4F-800A-8AF300DA8587}"/>
              </a:ext>
            </a:extLst>
          </p:cNvPr>
          <p:cNvSpPr>
            <a:spLocks noGrp="1"/>
          </p:cNvSpPr>
          <p:nvPr/>
        </p:nvSpPr>
        <p:spPr>
          <a:xfrm>
            <a:off x="413804" y="424929"/>
            <a:ext cx="8933396" cy="737245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1" kern="1200">
                <a:solidFill>
                  <a:schemeClr val="bg1"/>
                </a:solidFill>
                <a:highlight>
                  <a:srgbClr val="84BD00"/>
                </a:highlight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rgbClr val="E73E97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rgbClr val="E73E97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4F6B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04F6B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FC1EC62-6E39-48D9-A539-90F7B3A1891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0" b="55764"/>
          <a:stretch/>
        </p:blipFill>
        <p:spPr bwMode="auto">
          <a:xfrm>
            <a:off x="2870200" y="1162174"/>
            <a:ext cx="5653960" cy="40268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5957A40-CAA6-4E45-8710-F119B8DF14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74" y="-239844"/>
            <a:ext cx="1776574" cy="21908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0E20110-728B-445E-BEC3-FFC11E48BB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414" y="1162174"/>
            <a:ext cx="2188118" cy="24480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A05F196-F48E-4D65-AA01-AD27ACD0E1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14" y="3032393"/>
            <a:ext cx="2501173" cy="3090780"/>
          </a:xfrm>
          <a:prstGeom prst="rect">
            <a:avLst/>
          </a:prstGeom>
        </p:spPr>
      </p:pic>
      <p:sp>
        <p:nvSpPr>
          <p:cNvPr id="12" name="Freeform 24">
            <a:extLst>
              <a:ext uri="{FF2B5EF4-FFF2-40B4-BE49-F238E27FC236}">
                <a16:creationId xmlns="" xmlns:a16="http://schemas.microsoft.com/office/drawing/2014/main" id="{1CD59605-4625-419E-9CA9-F88DB58E23BA}"/>
              </a:ext>
            </a:extLst>
          </p:cNvPr>
          <p:cNvSpPr>
            <a:spLocks noChangeAspect="1"/>
          </p:cNvSpPr>
          <p:nvPr/>
        </p:nvSpPr>
        <p:spPr bwMode="auto">
          <a:xfrm rot="10800000" flipH="1">
            <a:off x="-348414" y="4986800"/>
            <a:ext cx="787109" cy="987237"/>
          </a:xfrm>
          <a:custGeom>
            <a:avLst/>
            <a:gdLst>
              <a:gd name="T0" fmla="*/ 107 w 871"/>
              <a:gd name="T1" fmla="*/ 1092 h 1103"/>
              <a:gd name="T2" fmla="*/ 402 w 871"/>
              <a:gd name="T3" fmla="*/ 1080 h 1103"/>
              <a:gd name="T4" fmla="*/ 871 w 871"/>
              <a:gd name="T5" fmla="*/ 521 h 1103"/>
              <a:gd name="T6" fmla="*/ 408 w 871"/>
              <a:gd name="T7" fmla="*/ 0 h 1103"/>
              <a:gd name="T8" fmla="*/ 0 w 871"/>
              <a:gd name="T9" fmla="*/ 374 h 1103"/>
              <a:gd name="T10" fmla="*/ 449 w 871"/>
              <a:gd name="T11" fmla="*/ 711 h 1103"/>
              <a:gd name="T12" fmla="*/ 107 w 871"/>
              <a:gd name="T13" fmla="*/ 917 h 1103"/>
              <a:gd name="T14" fmla="*/ 107 w 871"/>
              <a:gd name="T15" fmla="*/ 1092 h 1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1" h="1103">
                <a:moveTo>
                  <a:pt x="107" y="1092"/>
                </a:moveTo>
                <a:cubicBezTo>
                  <a:pt x="210" y="1103"/>
                  <a:pt x="309" y="1098"/>
                  <a:pt x="402" y="1080"/>
                </a:cubicBezTo>
                <a:cubicBezTo>
                  <a:pt x="783" y="1006"/>
                  <a:pt x="869" y="655"/>
                  <a:pt x="871" y="521"/>
                </a:cubicBezTo>
                <a:cubicBezTo>
                  <a:pt x="871" y="248"/>
                  <a:pt x="734" y="0"/>
                  <a:pt x="408" y="0"/>
                </a:cubicBezTo>
                <a:cubicBezTo>
                  <a:pt x="190" y="0"/>
                  <a:pt x="0" y="159"/>
                  <a:pt x="0" y="374"/>
                </a:cubicBezTo>
                <a:cubicBezTo>
                  <a:pt x="0" y="623"/>
                  <a:pt x="205" y="769"/>
                  <a:pt x="449" y="711"/>
                </a:cubicBezTo>
                <a:cubicBezTo>
                  <a:pt x="441" y="868"/>
                  <a:pt x="300" y="933"/>
                  <a:pt x="107" y="917"/>
                </a:cubicBezTo>
                <a:lnTo>
                  <a:pt x="107" y="1092"/>
                </a:lnTo>
                <a:close/>
              </a:path>
            </a:pathLst>
          </a:custGeom>
          <a:solidFill>
            <a:srgbClr val="E1DE54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Freeform 25">
            <a:extLst>
              <a:ext uri="{FF2B5EF4-FFF2-40B4-BE49-F238E27FC236}">
                <a16:creationId xmlns="" xmlns:a16="http://schemas.microsoft.com/office/drawing/2014/main" id="{AB72FFD1-0A4D-4582-8B86-2356DBEF6CF3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5891803" y="228045"/>
            <a:ext cx="474743" cy="595450"/>
          </a:xfrm>
          <a:custGeom>
            <a:avLst/>
            <a:gdLst>
              <a:gd name="T0" fmla="*/ 107 w 871"/>
              <a:gd name="T1" fmla="*/ 1092 h 1103"/>
              <a:gd name="T2" fmla="*/ 402 w 871"/>
              <a:gd name="T3" fmla="*/ 1080 h 1103"/>
              <a:gd name="T4" fmla="*/ 871 w 871"/>
              <a:gd name="T5" fmla="*/ 521 h 1103"/>
              <a:gd name="T6" fmla="*/ 408 w 871"/>
              <a:gd name="T7" fmla="*/ 0 h 1103"/>
              <a:gd name="T8" fmla="*/ 0 w 871"/>
              <a:gd name="T9" fmla="*/ 374 h 1103"/>
              <a:gd name="T10" fmla="*/ 449 w 871"/>
              <a:gd name="T11" fmla="*/ 711 h 1103"/>
              <a:gd name="T12" fmla="*/ 107 w 871"/>
              <a:gd name="T13" fmla="*/ 917 h 1103"/>
              <a:gd name="T14" fmla="*/ 107 w 871"/>
              <a:gd name="T15" fmla="*/ 1092 h 1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1" h="1103">
                <a:moveTo>
                  <a:pt x="107" y="1092"/>
                </a:moveTo>
                <a:cubicBezTo>
                  <a:pt x="210" y="1103"/>
                  <a:pt x="309" y="1098"/>
                  <a:pt x="402" y="1080"/>
                </a:cubicBezTo>
                <a:cubicBezTo>
                  <a:pt x="783" y="1006"/>
                  <a:pt x="869" y="655"/>
                  <a:pt x="871" y="521"/>
                </a:cubicBezTo>
                <a:cubicBezTo>
                  <a:pt x="871" y="248"/>
                  <a:pt x="734" y="0"/>
                  <a:pt x="408" y="0"/>
                </a:cubicBezTo>
                <a:cubicBezTo>
                  <a:pt x="190" y="0"/>
                  <a:pt x="0" y="159"/>
                  <a:pt x="0" y="374"/>
                </a:cubicBezTo>
                <a:cubicBezTo>
                  <a:pt x="0" y="623"/>
                  <a:pt x="205" y="769"/>
                  <a:pt x="449" y="711"/>
                </a:cubicBezTo>
                <a:cubicBezTo>
                  <a:pt x="441" y="868"/>
                  <a:pt x="300" y="933"/>
                  <a:pt x="107" y="917"/>
                </a:cubicBezTo>
                <a:lnTo>
                  <a:pt x="107" y="1092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08377E7-F80F-4489-85A1-B0A4C93460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655" y="206481"/>
            <a:ext cx="2584352" cy="3175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46C24C9-9FE4-438C-98A0-C93178ECED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11" y="2596443"/>
            <a:ext cx="2666945" cy="329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42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1977263" y="2702979"/>
            <a:ext cx="226060" cy="528955"/>
            <a:chOff x="1977263" y="2702979"/>
            <a:chExt cx="226060" cy="528955"/>
          </a:xfrm>
        </p:grpSpPr>
        <p:sp>
          <p:nvSpPr>
            <p:cNvPr id="6" name="object 6"/>
            <p:cNvSpPr/>
            <p:nvPr/>
          </p:nvSpPr>
          <p:spPr>
            <a:xfrm>
              <a:off x="1977263" y="3131562"/>
              <a:ext cx="98806" cy="1002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57568" y="2702979"/>
              <a:ext cx="145415" cy="433070"/>
            </a:xfrm>
            <a:custGeom>
              <a:avLst/>
              <a:gdLst/>
              <a:ahLst/>
              <a:cxnLst/>
              <a:rect l="l" t="t" r="r" b="b"/>
              <a:pathLst>
                <a:path w="145414" h="433069">
                  <a:moveTo>
                    <a:pt x="57048" y="0"/>
                  </a:moveTo>
                  <a:lnTo>
                    <a:pt x="0" y="49796"/>
                  </a:lnTo>
                  <a:lnTo>
                    <a:pt x="6438" y="57716"/>
                  </a:lnTo>
                  <a:lnTo>
                    <a:pt x="19469" y="76024"/>
                  </a:lnTo>
                  <a:lnTo>
                    <a:pt x="35722" y="103405"/>
                  </a:lnTo>
                  <a:lnTo>
                    <a:pt x="51829" y="138541"/>
                  </a:lnTo>
                  <a:lnTo>
                    <a:pt x="64421" y="180117"/>
                  </a:lnTo>
                  <a:lnTo>
                    <a:pt x="70127" y="226815"/>
                  </a:lnTo>
                  <a:lnTo>
                    <a:pt x="65579" y="277320"/>
                  </a:lnTo>
                  <a:lnTo>
                    <a:pt x="47407" y="330313"/>
                  </a:lnTo>
                  <a:lnTo>
                    <a:pt x="12242" y="384479"/>
                  </a:lnTo>
                  <a:lnTo>
                    <a:pt x="70637" y="432663"/>
                  </a:lnTo>
                  <a:lnTo>
                    <a:pt x="105990" y="381376"/>
                  </a:lnTo>
                  <a:lnTo>
                    <a:pt x="129202" y="329791"/>
                  </a:lnTo>
                  <a:lnTo>
                    <a:pt x="141767" y="278688"/>
                  </a:lnTo>
                  <a:lnTo>
                    <a:pt x="145178" y="228848"/>
                  </a:lnTo>
                  <a:lnTo>
                    <a:pt x="140928" y="181051"/>
                  </a:lnTo>
                  <a:lnTo>
                    <a:pt x="130512" y="136076"/>
                  </a:lnTo>
                  <a:lnTo>
                    <a:pt x="115422" y="94703"/>
                  </a:lnTo>
                  <a:lnTo>
                    <a:pt x="97152" y="57713"/>
                  </a:lnTo>
                  <a:lnTo>
                    <a:pt x="77197" y="25885"/>
                  </a:lnTo>
                  <a:lnTo>
                    <a:pt x="57048" y="0"/>
                  </a:lnTo>
                  <a:close/>
                </a:path>
              </a:pathLst>
            </a:custGeom>
            <a:solidFill>
              <a:srgbClr val="0650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419100" y="419100"/>
            <a:ext cx="9278620" cy="5410200"/>
            <a:chOff x="419100" y="419100"/>
            <a:chExt cx="9278620" cy="5410200"/>
          </a:xfrm>
        </p:grpSpPr>
        <p:sp>
          <p:nvSpPr>
            <p:cNvPr id="21" name="object 21"/>
            <p:cNvSpPr/>
            <p:nvPr/>
          </p:nvSpPr>
          <p:spPr>
            <a:xfrm>
              <a:off x="457200" y="457199"/>
              <a:ext cx="9240520" cy="5372100"/>
            </a:xfrm>
            <a:custGeom>
              <a:avLst/>
              <a:gdLst/>
              <a:ahLst/>
              <a:cxnLst/>
              <a:rect l="l" t="t" r="r" b="b"/>
              <a:pathLst>
                <a:path w="9240520" h="5372100">
                  <a:moveTo>
                    <a:pt x="9240304" y="0"/>
                  </a:moveTo>
                  <a:lnTo>
                    <a:pt x="0" y="0"/>
                  </a:lnTo>
                  <a:lnTo>
                    <a:pt x="0" y="432790"/>
                  </a:lnTo>
                  <a:lnTo>
                    <a:pt x="0" y="5372100"/>
                  </a:lnTo>
                  <a:lnTo>
                    <a:pt x="9240304" y="5372100"/>
                  </a:lnTo>
                  <a:lnTo>
                    <a:pt x="9240304" y="432790"/>
                  </a:lnTo>
                  <a:lnTo>
                    <a:pt x="92403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19100" y="419100"/>
              <a:ext cx="6946265" cy="471170"/>
            </a:xfrm>
            <a:custGeom>
              <a:avLst/>
              <a:gdLst/>
              <a:ahLst/>
              <a:cxnLst/>
              <a:rect l="l" t="t" r="r" b="b"/>
              <a:pathLst>
                <a:path w="6946265" h="471169">
                  <a:moveTo>
                    <a:pt x="6946099" y="0"/>
                  </a:moveTo>
                  <a:lnTo>
                    <a:pt x="0" y="0"/>
                  </a:lnTo>
                  <a:lnTo>
                    <a:pt x="0" y="470890"/>
                  </a:lnTo>
                  <a:lnTo>
                    <a:pt x="6946099" y="470890"/>
                  </a:lnTo>
                  <a:lnTo>
                    <a:pt x="6946099" y="0"/>
                  </a:lnTo>
                  <a:close/>
                </a:path>
              </a:pathLst>
            </a:custGeom>
            <a:solidFill>
              <a:srgbClr val="9AC4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444500" y="348853"/>
            <a:ext cx="68916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200" spc="-5"/>
              <a:t>Background</a:t>
            </a:r>
            <a:endParaRPr sz="320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FA7CAD0-C068-43DA-8B1A-091FC2C1F7A3}"/>
              </a:ext>
            </a:extLst>
          </p:cNvPr>
          <p:cNvSpPr/>
          <p:nvPr/>
        </p:nvSpPr>
        <p:spPr>
          <a:xfrm>
            <a:off x="499744" y="1074366"/>
            <a:ext cx="88474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>
                <a:solidFill>
                  <a:srgbClr val="004F6B"/>
                </a:solidFill>
                <a:latin typeface="Trebuchet MS" panose="020B0603020202020204" pitchFamily="34" charset="0"/>
              </a:rPr>
              <a:t>Youth Out Loud! (YOL!) is a group of young people aged 13-17. </a:t>
            </a:r>
          </a:p>
          <a:p>
            <a:pPr lvl="0"/>
            <a:r>
              <a:rPr lang="en-GB" sz="2400">
                <a:solidFill>
                  <a:srgbClr val="004F6B"/>
                </a:solidFill>
                <a:latin typeface="Trebuchet MS" panose="020B0603020202020204" pitchFamily="34" charset="0"/>
              </a:rPr>
              <a:t>Since 2018 they work with Healthwatch in Richmond and in Kingston to use their voices and make health and care services better for young people. </a:t>
            </a:r>
          </a:p>
        </p:txBody>
      </p:sp>
      <p:pic>
        <p:nvPicPr>
          <p:cNvPr id="11" name="Picture 2" descr="http://www.ukstudentlife.com/Life/Accommodation/London/LondonBoroughs.gif">
            <a:extLst>
              <a:ext uri="{FF2B5EF4-FFF2-40B4-BE49-F238E27FC236}">
                <a16:creationId xmlns="" xmlns:a16="http://schemas.microsoft.com/office/drawing/2014/main" id="{8E154A1C-A5B2-443D-B87B-462D0FA5C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51457"/>
            <a:ext cx="3537615" cy="281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6990904-9BD9-4A27-B714-585868CD5BE9}"/>
              </a:ext>
            </a:extLst>
          </p:cNvPr>
          <p:cNvSpPr/>
          <p:nvPr/>
        </p:nvSpPr>
        <p:spPr>
          <a:xfrm>
            <a:off x="4394200" y="2768233"/>
            <a:ext cx="5080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400" i="1">
                <a:solidFill>
                  <a:srgbClr val="004F6B"/>
                </a:solidFill>
              </a:rPr>
              <a:t>We are interested in how the local health system works, we are looking to understand what children and young people think about it and improve its services. </a:t>
            </a:r>
            <a:endParaRPr lang="en-GB" sz="2400">
              <a:solidFill>
                <a:srgbClr val="004F6B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6D731CB-5A5E-4556-8514-CC37C43D9248}"/>
              </a:ext>
            </a:extLst>
          </p:cNvPr>
          <p:cNvSpPr/>
          <p:nvPr/>
        </p:nvSpPr>
        <p:spPr>
          <a:xfrm>
            <a:off x="4310156" y="5498066"/>
            <a:ext cx="55948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4F6B"/>
                </a:solidFill>
                <a:latin typeface="Trebuchet MS" panose="020B0603020202020204" pitchFamily="34" charset="0"/>
              </a:rPr>
              <a:t>Check our handouts to watch our </a:t>
            </a:r>
            <a:r>
              <a:rPr lang="en-GB" sz="2000">
                <a:solidFill>
                  <a:srgbClr val="004F6B"/>
                </a:solidFill>
                <a:latin typeface="Trebuchet MS" panose="020B0603020202020204" pitchFamily="34" charset="0"/>
                <a:hlinkClick r:id="rId5"/>
              </a:rPr>
              <a:t>launch video</a:t>
            </a:r>
            <a:r>
              <a:rPr lang="en-GB">
                <a:solidFill>
                  <a:srgbClr val="004F6B"/>
                </a:solidFill>
                <a:latin typeface="Trebuchet MS" panose="020B0603020202020204" pitchFamily="34" charset="0"/>
              </a:rPr>
              <a:t>!</a:t>
            </a:r>
          </a:p>
        </p:txBody>
      </p:sp>
      <p:pic>
        <p:nvPicPr>
          <p:cNvPr id="14" name="Picture 13" descr="G:\My Drive\Richmond Health Voices\Communications\Graphics &amp; Images\Healthwatch branding\Quotation Marks\OurVoice_30mm_HTML_RhodamineRed.png">
            <a:extLst>
              <a:ext uri="{FF2B5EF4-FFF2-40B4-BE49-F238E27FC236}">
                <a16:creationId xmlns="" xmlns:a16="http://schemas.microsoft.com/office/drawing/2014/main" id="{2DD0B2B1-7037-4E3B-8B41-B4F78EEED56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928" y="2614191"/>
            <a:ext cx="511497" cy="490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G:\My Drive\Richmond Health Voices\Communications\Graphics &amp; Images\Healthwatch branding\Quotation Marks\OurVoice_250mm_CMYK376.jpg">
            <a:extLst>
              <a:ext uri="{FF2B5EF4-FFF2-40B4-BE49-F238E27FC236}">
                <a16:creationId xmlns="" xmlns:a16="http://schemas.microsoft.com/office/drawing/2014/main" id="{716547B0-C6E7-4D9F-8F2A-86D95C5C25C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18400" y="4285225"/>
            <a:ext cx="509795" cy="460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5308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2">
            <a:extLst>
              <a:ext uri="{FF2B5EF4-FFF2-40B4-BE49-F238E27FC236}">
                <a16:creationId xmlns="" xmlns:a16="http://schemas.microsoft.com/office/drawing/2014/main" id="{6FA3D5B3-C84E-5D43-871C-F3A7E8B3D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6624" y="745135"/>
            <a:ext cx="3810000" cy="544764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4F6B"/>
                </a:solidFill>
                <a:latin typeface="Trebuchet MS" panose="020B0603020202020204" pitchFamily="34" charset="0"/>
              </a:rPr>
              <a:t>15 Steps Challenge at Kingston Hospital (Paediatric Ward and A&amp;E)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4F6B"/>
                </a:solidFill>
                <a:latin typeface="Trebuchet MS" panose="020B0603020202020204" pitchFamily="34" charset="0"/>
              </a:rPr>
              <a:t>15 Steps Challenge at Wolverton Centre (Sexual Health Centre)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4F6B"/>
                </a:solidFill>
                <a:latin typeface="Trebuchet MS" panose="020B0603020202020204" pitchFamily="34" charset="0"/>
              </a:rPr>
              <a:t>Video 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4F6B"/>
                </a:solidFill>
                <a:latin typeface="Trebuchet MS" panose="020B0603020202020204" pitchFamily="34" charset="0"/>
              </a:rPr>
              <a:t>South West London Health and Care Partnership consultation on Start Well 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4F6B"/>
                </a:solidFill>
                <a:latin typeface="Trebuchet MS" panose="020B0603020202020204" pitchFamily="34" charset="0"/>
              </a:rPr>
              <a:t>Signposting on </a:t>
            </a:r>
            <a:r>
              <a:rPr lang="en-GB" sz="2400" dirty="0">
                <a:solidFill>
                  <a:srgbClr val="004F6B"/>
                </a:solidFill>
                <a:latin typeface="Trebuchet MS" panose="020B0603020202020204" pitchFamily="34" charset="0"/>
                <a:hlinkClick r:id="rId4"/>
              </a:rPr>
              <a:t>yolweb.info</a:t>
            </a:r>
            <a:endParaRPr lang="en-GB" sz="2400" dirty="0">
              <a:solidFill>
                <a:srgbClr val="004F6B"/>
              </a:solidFill>
              <a:latin typeface="Trebuchet MS" panose="020B0603020202020204" pitchFamily="34" charset="0"/>
            </a:endParaRPr>
          </a:p>
          <a:p>
            <a:endParaRPr lang="en-US" dirty="0"/>
          </a:p>
        </p:txBody>
      </p:sp>
      <p:sp>
        <p:nvSpPr>
          <p:cNvPr id="36" name="Content Placeholder 1">
            <a:extLst>
              <a:ext uri="{FF2B5EF4-FFF2-40B4-BE49-F238E27FC236}">
                <a16:creationId xmlns="" xmlns:a16="http://schemas.microsoft.com/office/drawing/2014/main" id="{EDBBD2DE-C4AC-1C4F-800A-8AF300DA8587}"/>
              </a:ext>
            </a:extLst>
          </p:cNvPr>
          <p:cNvSpPr>
            <a:spLocks noGrp="1"/>
          </p:cNvSpPr>
          <p:nvPr/>
        </p:nvSpPr>
        <p:spPr>
          <a:xfrm>
            <a:off x="413804" y="424929"/>
            <a:ext cx="8933396" cy="737245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1" kern="1200">
                <a:solidFill>
                  <a:schemeClr val="bg1"/>
                </a:solidFill>
                <a:highlight>
                  <a:srgbClr val="84BD00"/>
                </a:highlight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rgbClr val="E73E97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rgbClr val="E73E97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4F6B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04F6B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Before lockdown….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BC95764-7738-4158-AF86-1CBAB3D808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66"/>
          <a:stretch/>
        </p:blipFill>
        <p:spPr>
          <a:xfrm>
            <a:off x="171713" y="1591872"/>
            <a:ext cx="4908287" cy="375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16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1">
            <a:extLst>
              <a:ext uri="{FF2B5EF4-FFF2-40B4-BE49-F238E27FC236}">
                <a16:creationId xmlns="" xmlns:a16="http://schemas.microsoft.com/office/drawing/2014/main" id="{EDBBD2DE-C4AC-1C4F-800A-8AF300DA8587}"/>
              </a:ext>
            </a:extLst>
          </p:cNvPr>
          <p:cNvSpPr>
            <a:spLocks noGrp="1"/>
          </p:cNvSpPr>
          <p:nvPr/>
        </p:nvSpPr>
        <p:spPr>
          <a:xfrm>
            <a:off x="413804" y="424929"/>
            <a:ext cx="8933396" cy="737245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1" kern="1200">
                <a:solidFill>
                  <a:schemeClr val="bg1"/>
                </a:solidFill>
                <a:highlight>
                  <a:srgbClr val="84BD00"/>
                </a:highlight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rgbClr val="E73E97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rgbClr val="E73E97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4F6B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04F6B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Then </a:t>
            </a:r>
            <a:r>
              <a:rPr lang="en-US" sz="2800" dirty="0"/>
              <a:t>Coronavirus happened...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="" xmlns:a16="http://schemas.microsoft.com/office/drawing/2014/main" id="{C5590E46-C253-4250-8194-301E8CCFE9CD}"/>
              </a:ext>
            </a:extLst>
          </p:cNvPr>
          <p:cNvSpPr>
            <a:spLocks noGrp="1"/>
          </p:cNvSpPr>
          <p:nvPr/>
        </p:nvSpPr>
        <p:spPr>
          <a:xfrm>
            <a:off x="3479800" y="972542"/>
            <a:ext cx="8933396" cy="737245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1" kern="1200">
                <a:solidFill>
                  <a:schemeClr val="bg1"/>
                </a:solidFill>
                <a:highlight>
                  <a:srgbClr val="84BD00"/>
                </a:highlight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rgbClr val="E73E97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rgbClr val="E73E97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4F6B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04F6B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…and everything changed!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74DCE85-6610-430C-A120-15E34AE623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87" y="1709787"/>
            <a:ext cx="8878826" cy="42602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93720" y="3627120"/>
            <a:ext cx="685800" cy="1371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873240" y="5501640"/>
            <a:ext cx="685800" cy="1371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886200" y="5501640"/>
            <a:ext cx="685800" cy="1371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99160" y="5501640"/>
            <a:ext cx="685800" cy="1371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603598" y="3627120"/>
            <a:ext cx="685800" cy="1371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379720" y="3627120"/>
            <a:ext cx="685800" cy="1371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733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7">
            <a:extLst>
              <a:ext uri="{FF2B5EF4-FFF2-40B4-BE49-F238E27FC236}">
                <a16:creationId xmlns="" xmlns:a16="http://schemas.microsoft.com/office/drawing/2014/main" id="{55C2A528-85CD-A44E-9ED0-55297E0F2522}"/>
              </a:ext>
            </a:extLst>
          </p:cNvPr>
          <p:cNvSpPr/>
          <p:nvPr/>
        </p:nvSpPr>
        <p:spPr>
          <a:xfrm>
            <a:off x="413804" y="1329699"/>
            <a:ext cx="8916778" cy="3608061"/>
          </a:xfrm>
          <a:custGeom>
            <a:avLst/>
            <a:gdLst/>
            <a:ahLst/>
            <a:cxnLst/>
            <a:rect l="l" t="t" r="r" b="b"/>
            <a:pathLst>
              <a:path w="4622800" h="5105400">
                <a:moveTo>
                  <a:pt x="4622800" y="0"/>
                </a:moveTo>
                <a:lnTo>
                  <a:pt x="0" y="0"/>
                </a:lnTo>
                <a:lnTo>
                  <a:pt x="0" y="5105400"/>
                </a:lnTo>
                <a:lnTo>
                  <a:pt x="4622800" y="5105400"/>
                </a:lnTo>
                <a:lnTo>
                  <a:pt x="4622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4F6B"/>
                </a:solidFill>
                <a:latin typeface="Trebuchet MS" panose="020B0603020202020204" pitchFamily="34" charset="0"/>
              </a:rPr>
              <a:t>Addressing public health priorities and signposting with an Electronic Flyer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4F6B"/>
                </a:solidFill>
                <a:latin typeface="Trebuchet MS" panose="020B0603020202020204" pitchFamily="34" charset="0"/>
              </a:rPr>
              <a:t>Mental Health Awareness Week (May)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4F6B"/>
                </a:solidFill>
                <a:latin typeface="Trebuchet MS" panose="020B0603020202020204" pitchFamily="34" charset="0"/>
              </a:rPr>
              <a:t>Sexual Health Week (September</a:t>
            </a:r>
            <a:r>
              <a:rPr lang="en-GB" sz="2000" dirty="0" smtClean="0">
                <a:solidFill>
                  <a:srgbClr val="004F6B"/>
                </a:solidFill>
                <a:latin typeface="Trebuchet MS" panose="020B0603020202020204" pitchFamily="34" charset="0"/>
              </a:rPr>
              <a:t>)</a:t>
            </a:r>
          </a:p>
          <a:p>
            <a:pPr lvl="1"/>
            <a:endParaRPr lang="en-GB" sz="2000" dirty="0">
              <a:solidFill>
                <a:srgbClr val="004F6B"/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4F6B"/>
                </a:solidFill>
                <a:latin typeface="Trebuchet MS" panose="020B0603020202020204" pitchFamily="34" charset="0"/>
              </a:rPr>
              <a:t>Stronger social media presence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4F6B"/>
              </a:solidFill>
              <a:latin typeface="Trebuchet MS" panose="020B0603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4F6B"/>
                </a:solidFill>
                <a:latin typeface="Trebuchet MS" panose="020B0603020202020204" pitchFamily="34" charset="0"/>
              </a:rPr>
              <a:t>Cooking </a:t>
            </a:r>
            <a:r>
              <a:rPr lang="en-GB" sz="2000" dirty="0">
                <a:solidFill>
                  <a:srgbClr val="004F6B"/>
                </a:solidFill>
                <a:latin typeface="Trebuchet MS" panose="020B0603020202020204" pitchFamily="34" charset="0"/>
              </a:rPr>
              <a:t>Challenge</a:t>
            </a:r>
          </a:p>
          <a:p>
            <a:pPr lvl="0"/>
            <a:endParaRPr lang="en-GB" sz="2000" dirty="0">
              <a:solidFill>
                <a:srgbClr val="004F6B"/>
              </a:solidFill>
              <a:latin typeface="Trebuchet MS" panose="020B0603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4F6B"/>
                </a:solidFill>
                <a:latin typeface="Trebuchet MS" panose="020B0603020202020204" pitchFamily="34" charset="0"/>
              </a:rPr>
              <a:t>Updated yolweb.info</a:t>
            </a:r>
          </a:p>
          <a:p>
            <a:pPr lvl="0"/>
            <a:endParaRPr lang="en-GB" sz="2000" b="1" u="sng" dirty="0" smtClean="0">
              <a:solidFill>
                <a:srgbClr val="004F6B"/>
              </a:solidFill>
              <a:latin typeface="Trebuchet MS" panose="020B0603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1" u="sng" dirty="0" smtClean="0">
                <a:solidFill>
                  <a:srgbClr val="004F6B"/>
                </a:solidFill>
                <a:latin typeface="Trebuchet MS" panose="020B0603020202020204" pitchFamily="34" charset="0"/>
              </a:rPr>
              <a:t>Survey</a:t>
            </a:r>
            <a:endParaRPr lang="en-GB" sz="2000" b="1" u="sng" dirty="0">
              <a:solidFill>
                <a:srgbClr val="004F6B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="" xmlns:a16="http://schemas.microsoft.com/office/drawing/2014/main" id="{0DD92A6A-13DB-3247-99F3-73C0C3780082}"/>
              </a:ext>
            </a:extLst>
          </p:cNvPr>
          <p:cNvSpPr>
            <a:spLocks noGrp="1"/>
          </p:cNvSpPr>
          <p:nvPr/>
        </p:nvSpPr>
        <p:spPr>
          <a:xfrm>
            <a:off x="413804" y="424929"/>
            <a:ext cx="8933396" cy="737245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1" kern="1200">
                <a:solidFill>
                  <a:schemeClr val="bg1"/>
                </a:solidFill>
                <a:highlight>
                  <a:srgbClr val="84BD00"/>
                </a:highlight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rgbClr val="E73E97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rgbClr val="E73E97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4F6B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04F6B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New priorities, new plans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674B2BE-D103-4398-A6A2-AD18A4DDA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80" y="2784931"/>
            <a:ext cx="6426200" cy="464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19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1757C43-A8D5-403C-A242-BEF557BE9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67" y="381000"/>
            <a:ext cx="9889066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8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0EA4E9A0D10A4B86B174D08978D5EB" ma:contentTypeVersion="12" ma:contentTypeDescription="Create a new document." ma:contentTypeScope="" ma:versionID="8c44eb1390384211b81c407636bae215">
  <xsd:schema xmlns:xsd="http://www.w3.org/2001/XMLSchema" xmlns:xs="http://www.w3.org/2001/XMLSchema" xmlns:p="http://schemas.microsoft.com/office/2006/metadata/properties" xmlns:ns2="c497441b-d3fe-4788-8629-aff52d38f515" xmlns:ns3="1d162527-c308-4a98-98b8-9e726c57dd8b" targetNamespace="http://schemas.microsoft.com/office/2006/metadata/properties" ma:root="true" ma:fieldsID="c3c3665a8fb71277e1bae6c6569f8f84" ns2:_="" ns3:_="">
    <xsd:import namespace="c497441b-d3fe-4788-8629-aff52d38f515"/>
    <xsd:import namespace="1d162527-c308-4a98-98b8-9e726c57dd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7441b-d3fe-4788-8629-aff52d38f5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162527-c308-4a98-98b8-9e726c57dd8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d162527-c308-4a98-98b8-9e726c57dd8b">
      <UserInfo>
        <DisplayName>Pope, Hollie</DisplayName>
        <AccountId>21</AccountId>
        <AccountType/>
      </UserInfo>
      <UserInfo>
        <DisplayName>Deshmukh, Flora</DisplayName>
        <AccountId>24</AccountId>
        <AccountType/>
      </UserInfo>
      <UserInfo>
        <DisplayName>Menkiti-Udom, Princess</DisplayName>
        <AccountId>262</AccountId>
        <AccountType/>
      </UserInfo>
      <UserInfo>
        <DisplayName>Patterson, Marianne</DisplayName>
        <AccountId>174</AccountId>
        <AccountType/>
      </UserInfo>
      <UserInfo>
        <DisplayName>Lawson, Delana</DisplayName>
        <AccountId>270</AccountId>
        <AccountType/>
      </UserInfo>
      <UserInfo>
        <DisplayName>Gorman, Chris</DisplayName>
        <AccountId>266</AccountId>
        <AccountType/>
      </UserInfo>
      <UserInfo>
        <DisplayName>Grice, Olly</DisplayName>
        <AccountId>27</AccountId>
        <AccountType/>
      </UserInfo>
      <UserInfo>
        <DisplayName>Kinch, Alvin</DisplayName>
        <AccountId>23</AccountId>
        <AccountType/>
      </UserInfo>
      <UserInfo>
        <DisplayName>Turner, Jon</DisplayName>
        <AccountId>260</AccountId>
        <AccountType/>
      </UserInfo>
      <UserInfo>
        <DisplayName>Curtis, Margaret</DisplayName>
        <AccountId>282</AccountId>
        <AccountType/>
      </UserInfo>
      <UserInfo>
        <DisplayName>Beishon, Joy</DisplayName>
        <AccountId>303</AccountId>
        <AccountType/>
      </UserInfo>
      <UserInfo>
        <DisplayName>Macikene, Urte</DisplayName>
        <AccountId>170</AccountId>
        <AccountType/>
      </UserInfo>
      <UserInfo>
        <DisplayName>Samuel, Michael</DisplayName>
        <AccountId>186</AccountId>
        <AccountType/>
      </UserInfo>
      <UserInfo>
        <DisplayName>Davies, Brian</DisplayName>
        <AccountId>264</AccountId>
        <AccountType/>
      </UserInfo>
      <UserInfo>
        <DisplayName>McGowan, Bren</DisplayName>
        <AccountId>20</AccountId>
        <AccountType/>
      </UserInfo>
      <UserInfo>
        <DisplayName>Edwards, Sue</DisplayName>
        <AccountId>176</AccountId>
        <AccountType/>
      </UserInfo>
      <UserInfo>
        <DisplayName>Bose, Amrita</DisplayName>
        <AccountId>173</AccountId>
        <AccountType/>
      </UserInfo>
      <UserInfo>
        <DisplayName>Blower, Laura</DisplayName>
        <AccountId>25</AccountId>
        <AccountType/>
      </UserInfo>
      <UserInfo>
        <DisplayName>Moledina, Tima</DisplayName>
        <AccountId>18</AccountId>
        <AccountType/>
      </UserInfo>
      <UserInfo>
        <DisplayName>James, Deborah</DisplayName>
        <AccountId>279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719494-8CC0-4E5A-BFFF-DDF6CB1C6694}">
  <ds:schemaRefs>
    <ds:schemaRef ds:uri="1d162527-c308-4a98-98b8-9e726c57dd8b"/>
    <ds:schemaRef ds:uri="c497441b-d3fe-4788-8629-aff52d38f51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A5ECC4B-463A-48AC-A71F-7905BFCE1B76}">
  <ds:schemaRefs>
    <ds:schemaRef ds:uri="c497441b-d3fe-4788-8629-aff52d38f515"/>
    <ds:schemaRef ds:uri="http://purl.org/dc/elements/1.1/"/>
    <ds:schemaRef ds:uri="1d162527-c308-4a98-98b8-9e726c57dd8b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A54CAC8-7229-4004-AFBB-90C06E605B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424</Words>
  <Application>Microsoft Office PowerPoint</Application>
  <PresentationFormat>Custom</PresentationFormat>
  <Paragraphs>74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Verdana</vt:lpstr>
      <vt:lpstr>Office Theme</vt:lpstr>
      <vt:lpstr>PowerPoint Presentation</vt:lpstr>
      <vt:lpstr>Engagement with young people and their mental health during the COVID-19 pandemic</vt:lpstr>
      <vt:lpstr>PowerPoint Presentation</vt:lpstr>
      <vt:lpstr>PowerPoint Presentation</vt:lpstr>
      <vt:lpstr>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Moledina, Tima</dc:creator>
  <cp:lastModifiedBy>Sara</cp:lastModifiedBy>
  <cp:revision>4</cp:revision>
  <dcterms:created xsi:type="dcterms:W3CDTF">2020-10-14T12:55:58Z</dcterms:created>
  <dcterms:modified xsi:type="dcterms:W3CDTF">2020-11-16T15:45:37Z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2020-10-14T00:00:00Z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2020-10-14T00:00:00Z</vt:filetime>
  </property>
  <property fmtid="{D5CDD505-2E9C-101B-9397-08002B2CF9AE}" pid="5" name="ContentTypeId">
    <vt:lpwstr>0x010100480EA4E9A0D10A4B86B174D08978D5EB</vt:lpwstr>
  </property>
</Properties>
</file>